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2" r:id="rId3"/>
    <p:sldId id="259" r:id="rId4"/>
    <p:sldId id="262" r:id="rId5"/>
    <p:sldId id="260" r:id="rId6"/>
    <p:sldId id="296" r:id="rId7"/>
    <p:sldId id="297" r:id="rId8"/>
    <p:sldId id="263" r:id="rId9"/>
    <p:sldId id="264" r:id="rId10"/>
    <p:sldId id="265" r:id="rId11"/>
    <p:sldId id="266" r:id="rId12"/>
    <p:sldId id="267" r:id="rId13"/>
    <p:sldId id="298" r:id="rId14"/>
    <p:sldId id="269" r:id="rId15"/>
    <p:sldId id="270" r:id="rId16"/>
    <p:sldId id="300" r:id="rId17"/>
    <p:sldId id="332" r:id="rId18"/>
    <p:sldId id="274" r:id="rId19"/>
    <p:sldId id="303" r:id="rId20"/>
    <p:sldId id="304" r:id="rId21"/>
    <p:sldId id="305" r:id="rId22"/>
    <p:sldId id="306" r:id="rId23"/>
    <p:sldId id="307" r:id="rId24"/>
    <p:sldId id="308" r:id="rId25"/>
    <p:sldId id="323" r:id="rId26"/>
    <p:sldId id="309" r:id="rId27"/>
    <p:sldId id="329" r:id="rId28"/>
    <p:sldId id="324" r:id="rId29"/>
    <p:sldId id="325" r:id="rId30"/>
    <p:sldId id="326" r:id="rId31"/>
    <p:sldId id="327" r:id="rId32"/>
    <p:sldId id="331" r:id="rId33"/>
    <p:sldId id="330" r:id="rId34"/>
    <p:sldId id="340" r:id="rId35"/>
    <p:sldId id="314" r:id="rId36"/>
    <p:sldId id="315" r:id="rId37"/>
    <p:sldId id="316" r:id="rId38"/>
    <p:sldId id="337" r:id="rId39"/>
    <p:sldId id="317" r:id="rId40"/>
    <p:sldId id="318" r:id="rId41"/>
    <p:sldId id="319" r:id="rId42"/>
    <p:sldId id="320" r:id="rId43"/>
    <p:sldId id="333" r:id="rId44"/>
    <p:sldId id="334" r:id="rId45"/>
    <p:sldId id="335" r:id="rId46"/>
    <p:sldId id="336" r:id="rId47"/>
    <p:sldId id="338" r:id="rId48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4" autoAdjust="0"/>
    <p:restoredTop sz="95473" autoAdjust="0"/>
  </p:normalViewPr>
  <p:slideViewPr>
    <p:cSldViewPr snapToGrid="0">
      <p:cViewPr>
        <p:scale>
          <a:sx n="83" d="100"/>
          <a:sy n="83" d="100"/>
        </p:scale>
        <p:origin x="1827" y="795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-25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" d="10"/>
        <a:sy n="17" d="10"/>
      </p:scale>
      <p:origin x="0" y="-15051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penmp.org/wp/openmp-specif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Shared Memory Programming and OpenMP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CS121 Parallel Computing</a:t>
            </a:r>
          </a:p>
          <a:p>
            <a:pPr eaLnBrk="1" hangingPunct="1"/>
            <a:r>
              <a:rPr lang="en-US" smtClean="0"/>
              <a:t>Spring </a:t>
            </a:r>
            <a:r>
              <a:rPr lang="en-US" smtClean="0"/>
              <a:t>2020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 safe routines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02775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routine is thread safe if it can be called from multiple threads simultaneously and always produces correct results.</a:t>
            </a:r>
          </a:p>
          <a:p>
            <a:pPr lvl="1"/>
            <a:r>
              <a:rPr lang="en-US" smtClean="0"/>
              <a:t>Standard I/O routines are thread safe.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messages are printed without interleaving the characters.</a:t>
            </a:r>
          </a:p>
          <a:p>
            <a:pPr lvl="1"/>
            <a:r>
              <a:rPr lang="en-US" smtClean="0"/>
              <a:t>Other system routines may not be thread safe, e.g. some random number generators</a:t>
            </a:r>
          </a:p>
          <a:p>
            <a:r>
              <a:rPr lang="en-US" smtClean="0"/>
              <a:t>Routines that access shared data may require special care to be made thread safe.</a:t>
            </a:r>
          </a:p>
          <a:p>
            <a:r>
              <a:rPr lang="en-US" smtClean="0"/>
              <a:t>If a routine is not thread safe, it must be executed by only one thread at a time in a “critical section”.</a:t>
            </a:r>
          </a:p>
        </p:txBody>
      </p:sp>
    </p:spTree>
    <p:extLst>
      <p:ext uri="{BB962C8B-B14F-4D97-AF65-F5344CB8AC3E}">
        <p14:creationId xmlns:p14="http://schemas.microsoft.com/office/powerpoint/2010/main" val="1418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uiExpand="1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Critical sections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326582" cy="341139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block of code that can be executed by only one thread at a time. </a:t>
            </a:r>
          </a:p>
          <a:p>
            <a:pPr lvl="1"/>
            <a:r>
              <a:rPr lang="en-US" smtClean="0"/>
              <a:t>Multiple changes can be made to data without interruption, so that data transitions from safe state to safe state.</a:t>
            </a:r>
          </a:p>
          <a:p>
            <a:pPr lvl="1"/>
            <a:r>
              <a:rPr lang="en-US" smtClean="0"/>
              <a:t>Also </a:t>
            </a:r>
            <a:r>
              <a:rPr lang="en-US"/>
              <a:t>called </a:t>
            </a:r>
            <a:r>
              <a:rPr lang="en-US">
                <a:solidFill>
                  <a:srgbClr val="1503FB"/>
                </a:solidFill>
              </a:rPr>
              <a:t>mutual </a:t>
            </a:r>
            <a:r>
              <a:rPr lang="en-US" smtClean="0">
                <a:solidFill>
                  <a:srgbClr val="1503FB"/>
                </a:solidFill>
              </a:rPr>
              <a:t>exclusion.</a:t>
            </a:r>
          </a:p>
          <a:p>
            <a:pPr lvl="1"/>
            <a:r>
              <a:rPr lang="en-US" smtClean="0"/>
              <a:t>Also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appears in operating systems and programming languages, e.g. Java’s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b="1" smtClean="0"/>
              <a:t> </a:t>
            </a:r>
            <a:r>
              <a:rPr lang="en-US" smtClean="0"/>
              <a:t>statement.</a:t>
            </a:r>
          </a:p>
          <a:p>
            <a:r>
              <a:rPr lang="en-US"/>
              <a:t>Helps avoid the race condition bugs we saw earlier.</a:t>
            </a:r>
          </a:p>
          <a:p>
            <a:pPr lvl="1"/>
            <a:endParaRPr lang="en-US" smtClean="0"/>
          </a:p>
          <a:p>
            <a:endParaRPr lang="en-US" smtClean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2708" y="4167615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rgbClr val="1503FB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load x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compute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2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Locks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448339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simple mechanism for ensuring mutual exclusion.</a:t>
            </a:r>
          </a:p>
          <a:p>
            <a:r>
              <a:rPr lang="en-US" smtClean="0"/>
              <a:t>A thread sets a lock before entering the critical section, and unsets it when it leaves.</a:t>
            </a:r>
          </a:p>
          <a:p>
            <a:r>
              <a:rPr lang="en-US" smtClean="0"/>
              <a:t>If a thread tries to set a lock and finds it locked, it </a:t>
            </a:r>
            <a:r>
              <a:rPr lang="en-US" smtClean="0">
                <a:solidFill>
                  <a:srgbClr val="1503FB"/>
                </a:solidFill>
              </a:rPr>
              <a:t>blocks</a:t>
            </a:r>
            <a:r>
              <a:rPr lang="en-US" smtClean="0"/>
              <a:t>, i.e. waits for the lock to be unset.</a:t>
            </a:r>
          </a:p>
          <a:p>
            <a:pPr lvl="1"/>
            <a:r>
              <a:rPr lang="en-US" smtClean="0"/>
              <a:t>So only the first thread to set the lock can execute the code in the critical section.  </a:t>
            </a:r>
          </a:p>
          <a:p>
            <a:pPr lvl="1"/>
            <a:r>
              <a:rPr lang="en-US" smtClean="0"/>
              <a:t>Other threads wait until the first thread finishes the critical section and unsets the lock, after which one of them can set the lock and perform the critical section.</a:t>
            </a:r>
          </a:p>
        </p:txBody>
      </p:sp>
      <p:sp>
        <p:nvSpPr>
          <p:cNvPr id="484356" name="Text Box 4"/>
          <p:cNvSpPr txBox="1">
            <a:spLocks noChangeArrowheads="1"/>
          </p:cNvSpPr>
          <p:nvPr/>
        </p:nvSpPr>
        <p:spPr bwMode="auto">
          <a:xfrm>
            <a:off x="2914073" y="5039014"/>
            <a:ext cx="2971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critical </a:t>
            </a: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</p:txBody>
      </p:sp>
    </p:spTree>
    <p:extLst>
      <p:ext uri="{BB962C8B-B14F-4D97-AF65-F5344CB8AC3E}">
        <p14:creationId xmlns:p14="http://schemas.microsoft.com/office/powerpoint/2010/main" val="34900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Deadlock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502073" cy="2303534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A system state when all threads are stuck, i.e. can’t take another step.</a:t>
            </a:r>
          </a:p>
          <a:p>
            <a:r>
              <a:rPr lang="en-US" smtClean="0"/>
              <a:t>Can occur when a thread T</a:t>
            </a:r>
            <a:r>
              <a:rPr lang="en-US" baseline="-25000" smtClean="0"/>
              <a:t>1</a:t>
            </a:r>
            <a:r>
              <a:rPr lang="en-US" smtClean="0"/>
              <a:t> waits for a resource held by T</a:t>
            </a:r>
            <a:r>
              <a:rPr lang="en-US" baseline="-25000" smtClean="0"/>
              <a:t>2</a:t>
            </a:r>
            <a:r>
              <a:rPr lang="en-US" smtClean="0"/>
              <a:t>, while T</a:t>
            </a:r>
            <a:r>
              <a:rPr lang="en-US" baseline="-25000" smtClean="0"/>
              <a:t>2</a:t>
            </a:r>
            <a:r>
              <a:rPr lang="en-US" smtClean="0"/>
              <a:t> waits for a resource held by T</a:t>
            </a:r>
            <a:r>
              <a:rPr lang="en-US" baseline="-25000" smtClean="0"/>
              <a:t>1</a:t>
            </a:r>
            <a:r>
              <a:rPr lang="en-US" smtClean="0"/>
              <a:t>.</a:t>
            </a:r>
          </a:p>
          <a:p>
            <a:r>
              <a:rPr lang="en-US" smtClean="0"/>
              <a:t>Can also have a waiting cycle of many threads.</a:t>
            </a:r>
          </a:p>
          <a:p>
            <a:r>
              <a:rPr lang="en-US" smtClean="0"/>
              <a:t>Can avoid deadlock by having all threads lock resources in same order.</a:t>
            </a:r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1209964" y="4003783"/>
            <a:ext cx="2408382" cy="2333120"/>
            <a:chOff x="2064" y="2160"/>
            <a:chExt cx="1536" cy="1488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064" y="2160"/>
              <a:ext cx="480" cy="480"/>
              <a:chOff x="2016" y="2208"/>
              <a:chExt cx="480" cy="480"/>
            </a:xfrm>
          </p:grpSpPr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3120" y="2160"/>
              <a:ext cx="480" cy="480"/>
              <a:chOff x="2016" y="2208"/>
              <a:chExt cx="480" cy="480"/>
            </a:xfrm>
          </p:grpSpPr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 Box 11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smtClean="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2</a:t>
                </a:r>
              </a:p>
            </p:txBody>
          </p:sp>
        </p:grp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3120" y="3168"/>
              <a:ext cx="480" cy="480"/>
              <a:chOff x="2016" y="2208"/>
              <a:chExt cx="480" cy="480"/>
            </a:xfrm>
          </p:grpSpPr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2064" y="3168"/>
              <a:ext cx="480" cy="480"/>
              <a:chOff x="2016" y="2208"/>
              <a:chExt cx="480" cy="480"/>
            </a:xfrm>
          </p:grpSpPr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V="1">
              <a:off x="2304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 flipV="1">
              <a:off x="3360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10" name="Picture 2" descr="http://osa.fiit.stuba.sk/os/11/dead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37" y="3894209"/>
            <a:ext cx="3753501" cy="26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Non-blocking </a:t>
            </a:r>
            <a:r>
              <a:rPr lang="en-US"/>
              <a:t>l</a:t>
            </a:r>
            <a:r>
              <a:rPr lang="en-US" smtClean="0"/>
              <a:t>ocking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5072110"/>
          </a:xfrm>
        </p:spPr>
        <p:txBody>
          <a:bodyPr>
            <a:normAutofit/>
          </a:bodyPr>
          <a:lstStyle/>
          <a:p>
            <a:r>
              <a:rPr lang="en-US" sz="2400" b="0" smtClean="0">
                <a:solidFill>
                  <a:schemeClr val="tx1"/>
                </a:solidFill>
              </a:rPr>
              <a:t>Attempt to lock without blocking.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endParaRPr lang="en-US" sz="2400" b="0" smtClean="0">
              <a:solidFill>
                <a:schemeClr val="tx1"/>
              </a:solidFill>
            </a:endParaRPr>
          </a:p>
          <a:p>
            <a:pPr lvl="1">
              <a:buFont typeface="Marlett" pitchFamily="2" charset="2"/>
              <a:buNone/>
            </a:pPr>
            <a:r>
              <a:rPr lang="en-US" sz="3200" smtClean="0">
                <a:solidFill>
                  <a:srgbClr val="CC3300"/>
                </a:solidFill>
              </a:rPr>
              <a:t>	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unset, it will set it and return success.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set, it will return failure without blocking.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deadlock.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hreads can use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smtClean="0">
                <a:solidFill>
                  <a:schemeClr val="tx1"/>
                </a:solidFill>
              </a:rPr>
              <a:t>to access resource.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waiting time associated with blocking.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 can do other work and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chemeClr val="tx1"/>
                </a:solidFill>
              </a:rPr>
              <a:t> again later.</a:t>
            </a:r>
            <a:endParaRPr lang="en-US" sz="2000" b="0" smtClean="0">
              <a:solidFill>
                <a:srgbClr val="CC3300"/>
              </a:solidFill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794328" y="2008478"/>
            <a:ext cx="4572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 =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(!flag)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critical section</a:t>
            </a:r>
            <a:endParaRPr lang="en-US" sz="18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…</a:t>
            </a:r>
          </a:p>
        </p:txBody>
      </p:sp>
    </p:spTree>
    <p:extLst>
      <p:ext uri="{BB962C8B-B14F-4D97-AF65-F5344CB8AC3E}">
        <p14:creationId xmlns:p14="http://schemas.microsoft.com/office/powerpoint/2010/main" val="18907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uiExpand="1" build="p" bldLvl="3" autoUpdateAnimBg="0"/>
      <p:bldP spid="347140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661704" y="3420106"/>
            <a:ext cx="4064157" cy="3334693"/>
            <a:chOff x="1066" y="864"/>
            <a:chExt cx="3627" cy="297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lum bright="-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864"/>
              <a:ext cx="3627" cy="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84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1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448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2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312" y="892"/>
              <a:ext cx="881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3</a:t>
              </a:r>
            </a:p>
          </p:txBody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Critical sections and performance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42155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Critical sections lead to serialization of code. </a:t>
            </a:r>
          </a:p>
          <a:p>
            <a:pPr lvl="1"/>
            <a:r>
              <a:rPr lang="en-US" smtClean="0"/>
              <a:t>If multiple threads want access to a critical section and reach it at the same time, the threads must be executed sequentially.</a:t>
            </a:r>
          </a:p>
          <a:p>
            <a:pPr lvl="1"/>
            <a:r>
              <a:rPr lang="en-US" smtClean="0"/>
              <a:t>Then the execution time becomes almost that of a single processor.</a:t>
            </a:r>
          </a:p>
          <a:p>
            <a:r>
              <a:rPr lang="en-US" smtClean="0"/>
              <a:t>For performance, avoid critical sections when possible, and minimize their size.</a:t>
            </a:r>
          </a:p>
          <a:p>
            <a:endParaRPr lang="en-US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585200" cy="5289394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Often, a critical section needs to be executed only when a specific condition is met</a:t>
            </a:r>
            <a:r>
              <a:rPr lang="en-US" smtClean="0"/>
              <a:t>.</a:t>
            </a:r>
          </a:p>
          <a:p>
            <a:r>
              <a:rPr lang="en-US" smtClean="0"/>
              <a:t>Can use a condition variable.</a:t>
            </a:r>
          </a:p>
          <a:p>
            <a:pPr lvl="1"/>
            <a:r>
              <a:rPr lang="en-US" smtClean="0"/>
              <a:t>Thread gets the lock for a critical section, then calls the condition variable to wait for condition to become true.</a:t>
            </a:r>
            <a:endParaRPr lang="en-US"/>
          </a:p>
          <a:p>
            <a:pPr lvl="1"/>
            <a:r>
              <a:rPr lang="en-US" smtClean="0"/>
              <a:t>Waiting thread goes to sleep and releases lock, atomically.</a:t>
            </a:r>
          </a:p>
          <a:p>
            <a:pPr lvl="1"/>
            <a:r>
              <a:rPr lang="en-US" smtClean="0"/>
              <a:t>If there are several waiters, they get put in a queue.</a:t>
            </a:r>
          </a:p>
          <a:p>
            <a:pPr lvl="1"/>
            <a:r>
              <a:rPr lang="en-US" smtClean="0"/>
              <a:t>On a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</a:t>
            </a:r>
            <a:r>
              <a:rPr lang="en-US" smtClean="0"/>
              <a:t>, one of the waking threads reacquires lock.</a:t>
            </a:r>
          </a:p>
          <a:p>
            <a:r>
              <a:rPr lang="en-US" smtClean="0"/>
              <a:t>More </a:t>
            </a:r>
            <a:r>
              <a:rPr lang="en-US"/>
              <a:t>efficient than continually testing a </a:t>
            </a:r>
            <a:r>
              <a:rPr lang="en-US" smtClean="0"/>
              <a:t>lock</a:t>
            </a:r>
            <a:r>
              <a:rPr lang="en-US"/>
              <a:t> </a:t>
            </a:r>
            <a:r>
              <a:rPr lang="en-US" smtClean="0"/>
              <a:t>to see when condition met.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wait(cond, lock)</a:t>
            </a:r>
          </a:p>
          <a:p>
            <a:pPr lvl="1"/>
            <a:r>
              <a:rPr lang="en-US" smtClean="0"/>
              <a:t>Atomically release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 and go to sleep.  Upon waking, try to reacquire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signal(cond)</a:t>
            </a:r>
          </a:p>
          <a:p>
            <a:pPr lvl="1"/>
            <a:r>
              <a:rPr lang="en-US" smtClean="0"/>
              <a:t>Wake up one sleeping thread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signal_all(cond)</a:t>
            </a:r>
          </a:p>
          <a:p>
            <a:pPr lvl="1"/>
            <a:r>
              <a:rPr lang="en-US" smtClean="0"/>
              <a:t>Wake up all sleeping threads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Producer-consumer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781595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Producer threads add items to a queue, consumer threads remove them.</a:t>
            </a:r>
          </a:p>
          <a:p>
            <a:pPr lvl="1"/>
            <a:r>
              <a:rPr lang="en-US" smtClean="0"/>
              <a:t>If queue empty, consumers wait.  If queue full, producers wait.</a:t>
            </a:r>
          </a:p>
          <a:p>
            <a:r>
              <a:rPr lang="en-US" smtClean="0"/>
              <a:t>Instead of continuously locking the queue and checking if it’s full / empty, go to sleep until signaled.  </a:t>
            </a:r>
          </a:p>
          <a:p>
            <a:r>
              <a:rPr lang="en-US" smtClean="0"/>
              <a:t>Accesses to queue still need to be protected using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/>
              <a:t>Producers and consumers signal each other using condition variables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not_full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not_empty</a:t>
            </a:r>
            <a:r>
              <a:rPr lang="en-US" smtClean="0"/>
              <a:t>.</a:t>
            </a:r>
          </a:p>
          <a:p>
            <a:r>
              <a:rPr lang="en-US" smtClean="0"/>
              <a:t>Use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 loop around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</a:t>
            </a:r>
            <a:r>
              <a:rPr lang="en-US" smtClean="0"/>
              <a:t> because there may be multiple producers, consumers.</a:t>
            </a:r>
          </a:p>
          <a:p>
            <a:pPr lvl="1"/>
            <a:r>
              <a:rPr lang="en-US" smtClean="0"/>
              <a:t>E.g. producer’s </a:t>
            </a:r>
            <a:r>
              <a:rPr lang="en-US" smtClean="0">
                <a:latin typeface="Consolas" panose="020B0609020204030204" pitchFamily="49" charset="0"/>
              </a:rPr>
              <a:t>signal_all</a:t>
            </a:r>
            <a:r>
              <a:rPr lang="en-US" smtClean="0"/>
              <a:t> can wake several consumers, one of which consumes the queue item.  So the other consumers should check again whether items == 0.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9817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Consumer()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0)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wait(not_empty,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items--;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signal_all(not_full);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834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Producer()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N)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wait(not_full,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items++;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signal_all(not_empty);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500189" cy="5272690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OpenMP is a standard </a:t>
            </a:r>
            <a:r>
              <a:rPr lang="en-US" smtClean="0"/>
              <a:t>for shared memory programming adopted </a:t>
            </a:r>
            <a:r>
              <a:rPr lang="en-US" smtClean="0"/>
              <a:t>by many hardware </a:t>
            </a:r>
            <a:r>
              <a:rPr lang="en-US" smtClean="0"/>
              <a:t>vendors. </a:t>
            </a:r>
          </a:p>
          <a:p>
            <a:r>
              <a:rPr lang="en-US" smtClean="0"/>
              <a:t>Can </a:t>
            </a:r>
            <a:r>
              <a:rPr lang="en-US" smtClean="0"/>
              <a:t>be used with different languages, e.g. C, C++ and Fortran.</a:t>
            </a:r>
          </a:p>
          <a:p>
            <a:r>
              <a:rPr lang="en-US" smtClean="0"/>
              <a:t>Compiler directives are used to specify parallelism </a:t>
            </a:r>
            <a:r>
              <a:rPr lang="en-US" smtClean="0"/>
              <a:t>and </a:t>
            </a:r>
            <a:r>
              <a:rPr lang="en-US" smtClean="0"/>
              <a:t>to indicate shared data.</a:t>
            </a:r>
          </a:p>
          <a:p>
            <a:r>
              <a:rPr lang="en-US" smtClean="0"/>
              <a:t>An OpenMP compatible compiler produces parallel program using the directives.  A noncompatible compiler produces correct sequential program using same code.</a:t>
            </a:r>
          </a:p>
          <a:p>
            <a:pPr lvl="1"/>
            <a:r>
              <a:rPr lang="en-US" smtClean="0"/>
              <a:t>Several OpenMP compilers available, e.g. Intel C compiler.</a:t>
            </a:r>
          </a:p>
          <a:p>
            <a:r>
              <a:rPr lang="en-US"/>
              <a:t>Can be used to add parallelism incrementally to a sequential program, e.g. by parallelizing for loops</a:t>
            </a:r>
            <a:r>
              <a:rPr lang="en-US" smtClean="0"/>
              <a:t>.</a:t>
            </a:r>
            <a:endParaRPr lang="en-US"/>
          </a:p>
          <a:p>
            <a:r>
              <a:rPr lang="en-US" smtClean="0"/>
              <a:t>Underneath, OpenMP still uses threads.	</a:t>
            </a:r>
          </a:p>
          <a:p>
            <a:pPr lvl="1"/>
            <a:r>
              <a:rPr lang="en-US" smtClean="0"/>
              <a:t>OpenMP gives a more convenient, succinct way to manage threads.</a:t>
            </a:r>
          </a:p>
          <a:p>
            <a:pPr lvl="1"/>
            <a:r>
              <a:rPr lang="en-US" smtClean="0"/>
              <a:t>But it lacks some of the expressiveness of explicit threading.</a:t>
            </a:r>
          </a:p>
        </p:txBody>
      </p:sp>
    </p:spTree>
    <p:extLst>
      <p:ext uri="{BB962C8B-B14F-4D97-AF65-F5344CB8AC3E}">
        <p14:creationId xmlns:p14="http://schemas.microsoft.com/office/powerpoint/2010/main" val="28677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uiExpand="1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483601" cy="3383512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OpenMP is based on threads, and uses the “fork-join” model.</a:t>
            </a:r>
            <a:endParaRPr lang="en-US" b="0" smtClean="0"/>
          </a:p>
          <a:p>
            <a:pPr lvl="1"/>
            <a:r>
              <a:rPr lang="en-US" smtClean="0"/>
              <a:t>Initially, a single master thread exists.</a:t>
            </a:r>
          </a:p>
          <a:p>
            <a:pPr lvl="1"/>
            <a:r>
              <a:rPr lang="en-US" smtClean="0"/>
              <a:t>Parallel regions (sections of code) can be executed by a team of threads.</a:t>
            </a:r>
          </a:p>
          <a:p>
            <a:pPr lvl="1"/>
            <a:r>
              <a:rPr lang="en-US"/>
              <a:t>Compiler takes care of creating and coordinating threads</a:t>
            </a:r>
            <a:r>
              <a:rPr lang="en-US" smtClean="0"/>
              <a:t>.</a:t>
            </a:r>
          </a:p>
          <a:p>
            <a:r>
              <a:rPr lang="en-US"/>
              <a:t>Available for C / C++ and Fortran.  Documentation at </a:t>
            </a:r>
            <a:r>
              <a:rPr lang="en-US">
                <a:hlinkClick r:id="rId2"/>
              </a:rPr>
              <a:t>http://openmp.org/wp/openmp-specifications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4897273"/>
            <a:ext cx="5320216" cy="185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4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multiprocessor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3124200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Any memory location is accessible by any of the processors.</a:t>
            </a:r>
          </a:p>
          <a:p>
            <a:r>
              <a:rPr lang="en-US" smtClean="0"/>
              <a:t>A single address space exists.</a:t>
            </a:r>
          </a:p>
          <a:p>
            <a:pPr lvl="1"/>
            <a:r>
              <a:rPr lang="en-US" smtClean="0"/>
              <a:t>Each memory location is given a unique address within a single range of addresses.</a:t>
            </a:r>
          </a:p>
          <a:p>
            <a:r>
              <a:rPr lang="en-US" smtClean="0"/>
              <a:t>Generally, more convenient than distributed memory programming.</a:t>
            </a:r>
          </a:p>
          <a:p>
            <a:pPr lvl="1"/>
            <a:r>
              <a:rPr lang="en-US" smtClean="0"/>
              <a:t>But access to shared data needs to be controlled by the programmer, e.g. using critical sections.</a:t>
            </a:r>
            <a:endParaRPr lang="en-US"/>
          </a:p>
        </p:txBody>
      </p:sp>
      <p:pic>
        <p:nvPicPr>
          <p:cNvPr id="5" name="Picture 2" descr="https://www.cs.rit.edu/~ark/lectures/pj04/fig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20" y="1428402"/>
            <a:ext cx="4455160" cy="212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8505" cy="5295612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The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forks a team of threads, each of which executes the following region, enclosed in {...}.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  <a:p>
            <a:r>
              <a:rPr lang="en-US" smtClean="0"/>
              <a:t>Threads do a join at end of parallel region, and execution resumes with the single master thread.</a:t>
            </a:r>
          </a:p>
          <a:p>
            <a:r>
              <a:rPr lang="en-US" smtClean="0"/>
              <a:t>Number of threads can be set by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/>
              <a:t>clause after the parallel directive.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 </a:t>
            </a:r>
            <a:r>
              <a:rPr lang="en-US"/>
              <a:t>library routine previously called.</a:t>
            </a:r>
          </a:p>
          <a:p>
            <a:pPr lvl="1"/>
            <a:r>
              <a:rPr lang="en-US"/>
              <a:t>Environment variable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OMP_NUM_THREADS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en-US" smtClean="0"/>
              <a:t>Recommendation is one thread per processor / core.</a:t>
            </a: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/>
              <a:t>Threads can do the work in the region in parallel.</a:t>
            </a:r>
          </a:p>
          <a:p>
            <a:pPr lvl="1"/>
            <a:r>
              <a:rPr lang="en-US" smtClean="0"/>
              <a:t>Can do different things based on thread ID. </a:t>
            </a:r>
          </a:p>
          <a:p>
            <a:pPr lvl="1"/>
            <a:r>
              <a:rPr lang="en-US" smtClean="0"/>
              <a:t>Can share work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mtClean="0"/>
              <a:t>, etc. directives. </a:t>
            </a:r>
          </a:p>
          <a:p>
            <a:r>
              <a:rPr lang="en-US" smtClean="0"/>
              <a:t>Parallel regions can be nested.</a:t>
            </a:r>
            <a:endParaRPr lang="en-US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22298" y="2096819"/>
            <a:ext cx="5557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structured-block // { ... code ... }</a:t>
            </a:r>
            <a:endParaRPr lang="en-US" sz="20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599"/>
            <a:ext cx="7772400" cy="5195455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Example</a:t>
            </a:r>
          </a:p>
          <a:p>
            <a:endParaRPr lang="en-US" smtClean="0"/>
          </a:p>
          <a:p>
            <a:pPr lvl="1"/>
            <a:endParaRPr lang="en-US" sz="2400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All threads in parallel region run this code.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iam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mtClean="0">
                <a:solidFill>
                  <a:srgbClr val="CC3300"/>
                </a:solidFill>
              </a:rPr>
              <a:t> </a:t>
            </a:r>
            <a:r>
              <a:rPr lang="en-US" smtClean="0"/>
              <a:t>are private variables (i.e. instance of variable for each thread).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omp_get_num_threads() </a:t>
            </a:r>
            <a:r>
              <a:rPr lang="en-US" smtClean="0"/>
              <a:t>returns the number of threads n in the team used for the parallel region.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omp_get_thread_num() </a:t>
            </a:r>
            <a:r>
              <a:rPr lang="en-US" smtClean="0"/>
              <a:t>returns thread number (identity) in range 0 to n-1 with master thread 0.</a:t>
            </a:r>
          </a:p>
          <a:p>
            <a:pPr lvl="1"/>
            <a:r>
              <a:rPr lang="en-US" smtClean="0"/>
              <a:t>Messages printed in arbitrary order.</a:t>
            </a:r>
          </a:p>
        </p:txBody>
      </p:sp>
      <p:sp>
        <p:nvSpPr>
          <p:cNvPr id="495620" name="Text Box 4"/>
          <p:cNvSpPr txBox="1">
            <a:spLocks noChangeArrowheads="1"/>
          </p:cNvSpPr>
          <p:nvPr/>
        </p:nvSpPr>
        <p:spPr bwMode="auto">
          <a:xfrm>
            <a:off x="1059873" y="1762512"/>
            <a:ext cx="7239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private(iam, np)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np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iam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printf("Hello from thread %d out of %d\n",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iam, np);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sharing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33054"/>
            <a:ext cx="8245764" cy="5291036"/>
          </a:xfrm>
        </p:spPr>
        <p:txBody>
          <a:bodyPr>
            <a:normAutofit/>
          </a:bodyPr>
          <a:lstStyle/>
          <a:p>
            <a:r>
              <a:rPr lang="en-US" sz="2400" smtClean="0"/>
              <a:t>Share some work inside a parallel region among threads.</a:t>
            </a:r>
          </a:p>
          <a:p>
            <a:r>
              <a:rPr lang="en-US" sz="2400" smtClean="0"/>
              <a:t>For example, </a:t>
            </a: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400" smtClean="0">
                <a:solidFill>
                  <a:srgbClr val="1503FB"/>
                </a:solidFill>
              </a:rPr>
              <a:t> </a:t>
            </a:r>
            <a:r>
              <a:rPr lang="en-US" sz="2400" smtClean="0"/>
              <a:t>construct inside a parallel region partitions iterations of the loop among the threads.</a:t>
            </a:r>
          </a:p>
          <a:p>
            <a:pPr lvl="1"/>
            <a:endParaRPr lang="en-US" sz="2000" smtClean="0"/>
          </a:p>
          <a:p>
            <a:endParaRPr lang="en-US" sz="2000" smtClean="0"/>
          </a:p>
          <a:p>
            <a:pPr marL="457200" lvl="1" indent="0">
              <a:buNone/>
            </a:pPr>
            <a:endParaRPr lang="en-US" sz="1600" smtClean="0"/>
          </a:p>
          <a:p>
            <a:pPr lvl="1"/>
            <a:r>
              <a:rPr lang="en-US" sz="2000" smtClean="0"/>
              <a:t>The way in which iterations are assigned to threads can be specified by an additional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clause.</a:t>
            </a:r>
          </a:p>
          <a:p>
            <a:r>
              <a:rPr lang="en-US" sz="2400" smtClean="0"/>
              <a:t>For this and other worksharing constructs:</a:t>
            </a:r>
          </a:p>
          <a:p>
            <a:pPr lvl="1"/>
            <a:r>
              <a:rPr lang="en-US" sz="2000" smtClean="0"/>
              <a:t>Does not start a new team of threads - that is done by an enclosing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construct.</a:t>
            </a:r>
          </a:p>
          <a:p>
            <a:pPr lvl="1"/>
            <a:r>
              <a:rPr lang="en-US" sz="2000"/>
              <a:t>I</a:t>
            </a:r>
            <a:r>
              <a:rPr lang="en-US" sz="2000" smtClean="0"/>
              <a:t>mplicit barrier at the end of the construct unless a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 is included.  I.e. each thread will wait at end of construct for all other threads to finish.</a:t>
            </a:r>
          </a:p>
        </p:txBody>
      </p:sp>
      <p:sp>
        <p:nvSpPr>
          <p:cNvPr id="496644" name="Text Box 4"/>
          <p:cNvSpPr txBox="1">
            <a:spLocks noChangeArrowheads="1"/>
          </p:cNvSpPr>
          <p:nvPr/>
        </p:nvSpPr>
        <p:spPr bwMode="auto">
          <a:xfrm>
            <a:off x="1083590" y="2500937"/>
            <a:ext cx="51566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for(i=0; i&lt;n; i++)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{do_stuff(i);}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0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 clause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268482"/>
          </a:xfrm>
        </p:spPr>
        <p:txBody>
          <a:bodyPr>
            <a:normAutofit fontScale="70000" lnSpcReduction="20000"/>
          </a:bodyPr>
          <a:lstStyle/>
          <a:p>
            <a:r>
              <a:rPr lang="en-US" sz="3300" smtClean="0">
                <a:latin typeface="+mj-lt"/>
                <a:cs typeface="Consolas" panose="020B0609020204030204" pitchFamily="49" charset="0"/>
              </a:rPr>
              <a:t>Used for assigning iterations of parallel </a:t>
            </a:r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300" smtClean="0">
                <a:solidFill>
                  <a:srgbClr val="1503FB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smtClean="0">
                <a:latin typeface="+mj-lt"/>
                <a:cs typeface="Consolas" panose="020B0609020204030204" pitchFamily="49" charset="0"/>
              </a:rPr>
              <a:t>to threads.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schedule(static[,chunk]) </a:t>
            </a:r>
          </a:p>
          <a:p>
            <a:pPr lvl="1"/>
            <a:r>
              <a:rPr lang="en-US" smtClean="0"/>
              <a:t>Each thread gets a chunk of iterations of size “chunk” – by default chunks approximately equal.</a:t>
            </a:r>
          </a:p>
          <a:p>
            <a:pPr lvl="1"/>
            <a:r>
              <a:rPr lang="en-US" smtClean="0"/>
              <a:t>Chunks assigned in round robin order.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schedule(dynamic[,chunk]) </a:t>
            </a:r>
          </a:p>
          <a:p>
            <a:pPr lvl="1"/>
            <a:r>
              <a:rPr lang="en-US" smtClean="0"/>
              <a:t>Each time a thread finishes its iterations, grabs “chunks” more iterations, until all have been executed – default is 1.</a:t>
            </a:r>
          </a:p>
          <a:p>
            <a:pPr lvl="1"/>
            <a:r>
              <a:rPr lang="en-US" smtClean="0"/>
              <a:t>Dynamic scheduling has some overhead, but can result in better load balancing if iterations not all equal sized.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schedule(guided[,chunk]) </a:t>
            </a:r>
          </a:p>
          <a:p>
            <a:pPr lvl="1"/>
            <a:r>
              <a:rPr lang="en-US" smtClean="0"/>
              <a:t>Each thread dynamically grabs iterations where the size starts large and shrinks down to “chunk”.</a:t>
            </a:r>
          </a:p>
          <a:p>
            <a:pPr lvl="1"/>
            <a:r>
              <a:rPr lang="en-US" smtClean="0"/>
              <a:t>Dynamic load balancing with less overhead.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schedule(runtime) </a:t>
            </a:r>
          </a:p>
          <a:p>
            <a:pPr lvl="1"/>
            <a:r>
              <a:rPr lang="en-US" smtClean="0"/>
              <a:t>Schedule type and chunk size taken from the OMP_SCHEDULE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7804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Combined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246495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If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is followed by a single </a:t>
            </a:r>
            <a:r>
              <a:rPr lang="en-US" smtClean="0">
                <a:solidFill>
                  <a:srgbClr val="1503FB"/>
                </a:solidFill>
                <a:cs typeface="Consolas" panose="020B0609020204030204" pitchFamily="49" charset="0"/>
              </a:rPr>
              <a:t>for </a:t>
            </a:r>
            <a:r>
              <a:rPr lang="en-US" smtClean="0"/>
              <a:t>directive, they can be combined.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schedule(static) 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a[i] = a[i] + b[i];} </a:t>
            </a: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/>
          </a:p>
          <a:p>
            <a:r>
              <a:rPr lang="en-US" smtClean="0"/>
              <a:t>Several restrictions on structure of </a:t>
            </a:r>
            <a:r>
              <a:rPr lang="en-US">
                <a:solidFill>
                  <a:srgbClr val="1503FB"/>
                </a:solidFill>
                <a:cs typeface="Consolas" panose="020B0609020204030204" pitchFamily="49" charset="0"/>
              </a:rPr>
              <a:t>for</a:t>
            </a:r>
            <a:r>
              <a:rPr lang="en-US" smtClean="0"/>
              <a:t> loop.</a:t>
            </a:r>
          </a:p>
          <a:p>
            <a:pPr lvl="1"/>
            <a:r>
              <a:rPr lang="en-US" smtClean="0"/>
              <a:t>Number of iterations </a:t>
            </a:r>
            <a:r>
              <a:rPr lang="en-US" smtClean="0">
                <a:latin typeface="Consolas" panose="020B0609020204030204" pitchFamily="49" charset="0"/>
              </a:rPr>
              <a:t>n</a:t>
            </a:r>
            <a:r>
              <a:rPr lang="en-US" smtClean="0"/>
              <a:t> must not change.</a:t>
            </a:r>
          </a:p>
          <a:p>
            <a:pPr lvl="1"/>
            <a:r>
              <a:rPr lang="en-US" smtClean="0"/>
              <a:t>Loop increment must be fixed.</a:t>
            </a:r>
          </a:p>
          <a:p>
            <a:pPr lvl="1"/>
            <a:r>
              <a:rPr lang="en-US" smtClean="0"/>
              <a:t>Must not exit loop prematurely (with </a:t>
            </a:r>
            <a:r>
              <a:rPr lang="en-US" smtClean="0">
                <a:latin typeface="Consolas" panose="020B0609020204030204" pitchFamily="49" charset="0"/>
              </a:rPr>
              <a:t>break, goto, throw</a:t>
            </a:r>
            <a:r>
              <a:rPr lang="en-US" smtClean="0"/>
              <a:t>).</a:t>
            </a:r>
            <a:endParaRPr lang="en-US"/>
          </a:p>
          <a:p>
            <a:pPr lvl="1"/>
            <a:r>
              <a:rPr lang="en-US" smtClean="0"/>
              <a:t>Purpose of restrictions is so amount of work in loop can be determined at start.		</a:t>
            </a:r>
          </a:p>
          <a:p>
            <a:pPr>
              <a:buFont typeface="Marlett" pitchFamily="2" charset="2"/>
              <a:buNone/>
            </a:pPr>
            <a:endParaRPr lang="en-US" sz="2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ways to parallelize for</a:t>
            </a: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572000" y="1382675"/>
            <a:ext cx="4390571" cy="2677656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manual parallelization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id, i, Nthreads, start, end;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id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Nthreads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start = id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end = (id + 1)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start; i &lt; end;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1420907"/>
            <a:ext cx="3207658" cy="1169551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sequential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57200" y="4917303"/>
            <a:ext cx="4281714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and do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//worksharing together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schedule(static)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0; i &lt; N; i++)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57200" y="2721503"/>
            <a:ext cx="3780972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do worksharing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63886" y="4236678"/>
            <a:ext cx="3998685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threads do redundant work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&lt;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91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867436" cy="2512031"/>
          </a:xfrm>
        </p:spPr>
        <p:txBody>
          <a:bodyPr/>
          <a:lstStyle/>
          <a:p>
            <a:r>
              <a:rPr lang="en-US" sz="2400" smtClean="0"/>
              <a:t>Sections construct</a:t>
            </a:r>
          </a:p>
          <a:p>
            <a:pPr lvl="1"/>
            <a:r>
              <a:rPr lang="en-US" sz="2000" smtClean="0"/>
              <a:t>Each thread assigned some sections of work.</a:t>
            </a:r>
          </a:p>
          <a:p>
            <a:pPr lvl="1"/>
            <a:r>
              <a:rPr lang="en-US" sz="2000" smtClean="0"/>
              <a:t>Threads can be assigned 0, or multiple sections of work.</a:t>
            </a:r>
          </a:p>
          <a:p>
            <a:pPr lvl="1"/>
            <a:r>
              <a:rPr lang="en-US" sz="2000" smtClean="0"/>
              <a:t>There’s an implicit barrier at end of sections block, i.e. threads wait for each other to finish all sections before executing code after section.  </a:t>
            </a:r>
          </a:p>
          <a:p>
            <a:pPr lvl="1"/>
            <a:r>
              <a:rPr lang="en-US" sz="2000" smtClean="0"/>
              <a:t>Can turn off barrier using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/>
              <a:t>.</a:t>
            </a:r>
          </a:p>
          <a:p>
            <a:pPr lvl="1"/>
            <a:endParaRPr lang="en-US" sz="2000" smtClean="0"/>
          </a:p>
        </p:txBody>
      </p:sp>
      <p:sp>
        <p:nvSpPr>
          <p:cNvPr id="500740" name="Text Box 4"/>
          <p:cNvSpPr txBox="1">
            <a:spLocks noChangeArrowheads="1"/>
          </p:cNvSpPr>
          <p:nvPr/>
        </p:nvSpPr>
        <p:spPr bwMode="auto">
          <a:xfrm>
            <a:off x="1245314" y="4079094"/>
            <a:ext cx="3867364" cy="2585323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// do stuff }  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{ // do stuff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1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420987" cy="3137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Single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one thread of parallel region </a:t>
            </a:r>
            <a:r>
              <a:rPr lang="en-US" smtClean="0"/>
              <a:t>only (not necessarily master thread).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Barrier implied unless use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nowait</a:t>
            </a:r>
            <a:r>
              <a:rPr lang="en-US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For doing tasks that should only be done by one thread when inside a parallel region.</a:t>
            </a:r>
          </a:p>
          <a:p>
            <a:pPr>
              <a:lnSpc>
                <a:spcPct val="110000"/>
              </a:lnSpc>
            </a:pPr>
            <a:r>
              <a:rPr lang="en-US"/>
              <a:t>Master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master thread </a:t>
            </a:r>
            <a:r>
              <a:rPr lang="en-US" smtClean="0"/>
              <a:t>only.  No implicit barrier at end.</a:t>
            </a:r>
            <a:endParaRPr lang="en-US"/>
          </a:p>
          <a:p>
            <a:pPr lvl="1">
              <a:lnSpc>
                <a:spcPct val="110000"/>
              </a:lnSpc>
            </a:pPr>
            <a:endParaRPr lang="en-US" smtClean="0"/>
          </a:p>
          <a:p>
            <a:pPr lvl="1">
              <a:lnSpc>
                <a:spcPct val="110000"/>
              </a:lnSpc>
            </a:pPr>
            <a:endParaRPr 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2313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8022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5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20987" cy="52208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OpenMP has a shared memory programming model.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Some variables are shared and accessible by all threads.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Other threads are private, and each thread has its own copy.</a:t>
            </a:r>
          </a:p>
          <a:p>
            <a:pPr>
              <a:lnSpc>
                <a:spcPct val="110000"/>
              </a:lnSpc>
            </a:pPr>
            <a:r>
              <a:rPr lang="en-US" smtClean="0"/>
              <a:t>Most variables are shared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Global and static variables are shared.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Variables declared in master thread shared by default.</a:t>
            </a:r>
          </a:p>
          <a:p>
            <a:pPr>
              <a:lnSpc>
                <a:spcPct val="110000"/>
              </a:lnSpc>
            </a:pPr>
            <a:r>
              <a:rPr lang="en-US" smtClean="0"/>
              <a:t>Some variables parallel blocks private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Loop index of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>
                <a:latin typeface="+mj-lt"/>
                <a:cs typeface="Consolas" panose="020B0609020204030204" pitchFamily="49" charset="0"/>
              </a:rPr>
              <a:t> /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construct.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Stack variables (e.g. function argument or local variable) created during execution of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Automatic variables in functions called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75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630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Variable status can be changed in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 and worksharing constructs, except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en-US">
                <a:solidFill>
                  <a:srgbClr val="1503FB"/>
                </a:solidFill>
              </a:rPr>
              <a:t> </a:t>
            </a:r>
            <a:r>
              <a:rPr lang="en-US"/>
              <a:t>which only applies to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regions.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shared(variable-list)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private(variable-list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mtClean="0"/>
              <a:t>Can also add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default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(private)</a:t>
            </a:r>
            <a:r>
              <a:rPr lang="en-US" smtClean="0"/>
              <a:t> or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default(shared) </a:t>
            </a:r>
            <a:r>
              <a:rPr lang="en-US" smtClean="0"/>
              <a:t>clause to make shared variables private or shared by default.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57200" y="3974471"/>
            <a:ext cx="4730436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5;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private(x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p = omp_get_thread_num();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x = p;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	printf(“private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is %d\n",x);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}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printf(“shared x is %d\n",x);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4384" y="3974471"/>
            <a:ext cx="3539905" cy="2585323"/>
          </a:xfrm>
          <a:prstGeom prst="rect">
            <a:avLst/>
          </a:prstGeom>
          <a:noFill/>
          <a:ln>
            <a:solidFill>
              <a:srgbClr val="1503F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1, x is shared.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3, each thread has a private copy of x, but x’s value is uninitialized.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5, every thread prints a different 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7, master thread prints x is 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memory </a:t>
            </a:r>
            <a:r>
              <a:rPr lang="en-US"/>
              <a:t>p</a:t>
            </a:r>
            <a:r>
              <a:rPr lang="en-US" smtClean="0"/>
              <a:t>rogramming 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18160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Threads (e.g. Pthreads, Java)</a:t>
            </a:r>
          </a:p>
          <a:p>
            <a:pPr lvl="1"/>
            <a:r>
              <a:rPr lang="en-US" smtClean="0"/>
              <a:t>The programmer decomposes the program into individual sequences of instructions (threads) that can execute in parallel and access shared data.</a:t>
            </a:r>
          </a:p>
          <a:p>
            <a:pPr lvl="1"/>
            <a:r>
              <a:rPr lang="en-US" smtClean="0"/>
              <a:t>Very general, but hard to use because programmer must manage everything.</a:t>
            </a:r>
          </a:p>
          <a:p>
            <a:r>
              <a:rPr lang="en-US" smtClean="0"/>
              <a:t>Parallel </a:t>
            </a:r>
            <a:r>
              <a:rPr lang="en-US"/>
              <a:t>p</a:t>
            </a:r>
            <a:r>
              <a:rPr lang="en-US" smtClean="0"/>
              <a:t>rogramming </a:t>
            </a:r>
            <a:r>
              <a:rPr lang="en-US"/>
              <a:t>l</a:t>
            </a:r>
            <a:r>
              <a:rPr lang="en-US" smtClean="0"/>
              <a:t>anguage / library</a:t>
            </a:r>
          </a:p>
          <a:p>
            <a:pPr lvl="1"/>
            <a:r>
              <a:rPr lang="en-US" smtClean="0"/>
              <a:t>A parallel language or library is used to create code that can be executed on a shared memory parallel architecture.</a:t>
            </a:r>
          </a:p>
          <a:p>
            <a:pPr lvl="1"/>
            <a:r>
              <a:rPr lang="en-US" smtClean="0"/>
              <a:t>Requires new compiler, programmers to learn new language, etc.</a:t>
            </a:r>
          </a:p>
          <a:p>
            <a:r>
              <a:rPr lang="en-US" smtClean="0"/>
              <a:t>Compiler directives (e.g. OpenMP)</a:t>
            </a:r>
          </a:p>
          <a:p>
            <a:pPr lvl="1"/>
            <a:r>
              <a:rPr lang="en-US" smtClean="0"/>
              <a:t>The programmer inserts compiler directives into a sequential program to specify parallelism and indicate shared data and the compiler translates into threads.</a:t>
            </a:r>
          </a:p>
          <a:p>
            <a:pPr lvl="1"/>
            <a:r>
              <a:rPr lang="en-US" smtClean="0"/>
              <a:t>Still uses threads underneath, but system manages the threads.</a:t>
            </a:r>
          </a:p>
          <a:p>
            <a:pPr lvl="1"/>
            <a:r>
              <a:rPr lang="en-US" smtClean="0"/>
              <a:t>Easy to program (though loses some flexibility).  Requires less changes to compiler.</a:t>
            </a:r>
          </a:p>
          <a:p>
            <a:pPr lvl="1"/>
            <a:r>
              <a:rPr lang="en-US" smtClean="0"/>
              <a:t>Most popular option.</a:t>
            </a:r>
          </a:p>
        </p:txBody>
      </p:sp>
    </p:spTree>
    <p:extLst>
      <p:ext uri="{BB962C8B-B14F-4D97-AF65-F5344CB8AC3E}">
        <p14:creationId xmlns:p14="http://schemas.microsoft.com/office/powerpoint/2010/main" val="35010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uiExpand="1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6367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When entering parallel region, set the initial values of private variables to be its value outside region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firstprivate(variable-list)</a:t>
            </a:r>
          </a:p>
          <a:p>
            <a:pPr>
              <a:lnSpc>
                <a:spcPct val="110000"/>
              </a:lnSpc>
            </a:pPr>
            <a:r>
              <a:rPr lang="en-US"/>
              <a:t>When </a:t>
            </a:r>
            <a:r>
              <a:rPr lang="en-US" smtClean="0"/>
              <a:t>exiting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parallel for</a:t>
            </a:r>
            <a:r>
              <a:rPr lang="en-US" smtClean="0"/>
              <a:t>, </a:t>
            </a:r>
            <a:r>
              <a:rPr lang="en-US"/>
              <a:t>set </a:t>
            </a:r>
            <a:r>
              <a:rPr lang="en-US" smtClean="0"/>
              <a:t>the values of private variables outside the region to be their values in the final iteration of the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for </a:t>
            </a:r>
            <a:r>
              <a:rPr lang="en-US" smtClean="0"/>
              <a:t>loop using </a:t>
            </a:r>
            <a:r>
              <a:rPr lang="en-US" smtClean="0">
                <a:solidFill>
                  <a:srgbClr val="1503FB"/>
                </a:solidFill>
              </a:rPr>
              <a:t>last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private(variable-list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83344" y="4053957"/>
            <a:ext cx="7024138" cy="255454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tmp = 2;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firstprivate(tmp) lastprivate(tmp)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i = 0; i &lt; 10;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each thread has a private tmp initialized to 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a value for tmp != 2; the value depends on which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 performed the last iteration of the for loop, and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how many iterations that thread performed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printf(“%d\n”, tmp);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949575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latin typeface="+mj-lt"/>
                <a:cs typeface="Consolas" panose="020B0609020204030204" pitchFamily="49" charset="0"/>
              </a:rPr>
              <a:t>Reduction combines values from threads. 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reduction(op : variable-list) </a:t>
            </a:r>
          </a:p>
          <a:p>
            <a:pPr lvl="2"/>
            <a:r>
              <a:rPr lang="en-US" smtClean="0"/>
              <a:t>Variables in the list must be shared in the enclosing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 </a:t>
            </a:r>
          </a:p>
          <a:p>
            <a:pPr lvl="2"/>
            <a:r>
              <a:rPr lang="en-US" smtClean="0"/>
              <a:t>Each thread initially makes a local copy of each list variable and updates it.</a:t>
            </a:r>
          </a:p>
          <a:p>
            <a:pPr lvl="2"/>
            <a:r>
              <a:rPr lang="en-US" smtClean="0"/>
              <a:t>Local copies are reduced into a single global copy at the end of the construct.</a:t>
            </a:r>
          </a:p>
          <a:p>
            <a:pPr lvl="2"/>
            <a:r>
              <a:rPr lang="en-US" smtClean="0"/>
              <a:t>More efficient than using a critical section. </a:t>
            </a:r>
          </a:p>
        </p:txBody>
      </p:sp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039571" y="4368800"/>
            <a:ext cx="5773162" cy="923330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 (+ :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} 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1039571" y="5537777"/>
            <a:ext cx="3546009" cy="1200329"/>
          </a:xfrm>
          <a:prstGeom prst="rect">
            <a:avLst/>
          </a:prstGeom>
          <a:noFill/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(i=0; i&lt;n; i++) {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];}}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5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 animBg="1"/>
      <p:bldP spid="5099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92" y="1419224"/>
            <a:ext cx="8565661" cy="5141791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OpenMP has critical sections and locks to protect accesses.</a:t>
            </a:r>
          </a:p>
          <a:p>
            <a:r>
              <a:rPr lang="en-US" smtClean="0"/>
              <a:t>Critical sections </a:t>
            </a:r>
          </a:p>
          <a:p>
            <a:pPr marL="0" indent="344488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 [</a:t>
            </a: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name] structured-block</a:t>
            </a:r>
            <a:endParaRPr lang="en-US" sz="29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Only </a:t>
            </a:r>
            <a:r>
              <a:rPr lang="en-US"/>
              <a:t>one thread can execute </a:t>
            </a:r>
            <a:r>
              <a:rPr lang="en-US" smtClean="0"/>
              <a:t>associated </a:t>
            </a:r>
            <a:r>
              <a:rPr lang="en-US"/>
              <a:t>structured block at a time</a:t>
            </a:r>
            <a:r>
              <a:rPr lang="en-US" smtClean="0"/>
              <a:t>.</a:t>
            </a:r>
          </a:p>
          <a:p>
            <a:pPr lvl="1"/>
            <a:r>
              <a:rPr lang="en-US"/>
              <a:t>Name can be used to identify the critical section. Critical sections with no name default to the same</a:t>
            </a:r>
            <a:r>
              <a:rPr lang="en-US" smtClean="0"/>
              <a:t>.</a:t>
            </a:r>
          </a:p>
          <a:p>
            <a:r>
              <a:rPr lang="en-US" smtClean="0"/>
              <a:t>Locks</a:t>
            </a:r>
          </a:p>
          <a:p>
            <a:pPr marL="344488" indent="0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</a:rPr>
              <a:t>omp_init_lock(arg), 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</a:rPr>
              <a:t>omp_set_lock(arg), omp_unset_lock(arg), omp_test_lock(arg), omp_destroy_lock(arg) 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arg</a:t>
            </a:r>
            <a:r>
              <a:rPr lang="en-US" smtClean="0"/>
              <a:t> is a memory location.</a:t>
            </a:r>
          </a:p>
          <a:p>
            <a:r>
              <a:rPr lang="en-US" smtClean="0"/>
              <a:t>Critical sections protect sections of code, but locks protect data.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hash function insert routine.</a:t>
            </a:r>
          </a:p>
          <a:p>
            <a:pPr lvl="2"/>
            <a:r>
              <a:rPr lang="en-US" smtClean="0"/>
              <a:t>A critical section around the routine allows </a:t>
            </a:r>
            <a:r>
              <a:rPr lang="en-US" smtClean="0"/>
              <a:t>only one </a:t>
            </a:r>
            <a:r>
              <a:rPr lang="en-US" smtClean="0"/>
              <a:t>thread to insert at a time, even when different threads want to insert to different locations.</a:t>
            </a:r>
          </a:p>
          <a:p>
            <a:pPr lvl="2"/>
            <a:r>
              <a:rPr lang="en-US" smtClean="0"/>
              <a:t>We </a:t>
            </a:r>
            <a:r>
              <a:rPr lang="en-US" smtClean="0"/>
              <a:t>only want to prevent concurrent inserts to same table entry.  So associate one lock with each table entry.</a:t>
            </a:r>
          </a:p>
          <a:p>
            <a:r>
              <a:rPr lang="en-US" smtClean="0"/>
              <a:t>Barriers</a:t>
            </a:r>
          </a:p>
          <a:p>
            <a:pPr marL="0" indent="344488">
              <a:buNone/>
            </a:pP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#pragma omp barrier</a:t>
            </a:r>
          </a:p>
          <a:p>
            <a:pPr marL="0" indent="344488">
              <a:buNone/>
            </a:pPr>
            <a:r>
              <a:rPr lang="en-US" smtClean="0"/>
              <a:t>All </a:t>
            </a:r>
            <a:r>
              <a:rPr lang="en-US"/>
              <a:t>threads must reach the barrier before any can proceed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7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350322" cy="2075381"/>
          </a:xfrm>
        </p:spPr>
        <p:txBody>
          <a:bodyPr>
            <a:normAutofit/>
          </a:bodyPr>
          <a:lstStyle/>
          <a:p>
            <a:r>
              <a:rPr lang="en-US" sz="2400" smtClean="0">
                <a:cs typeface="Consolas" panose="020B0609020204030204" pitchFamily="49" charset="0"/>
              </a:rPr>
              <a:t>Atomic operations 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atomic expression-statement</a:t>
            </a:r>
          </a:p>
          <a:p>
            <a:pPr lvl="1"/>
            <a:r>
              <a:rPr lang="en-US" sz="2000" smtClean="0"/>
              <a:t>Only one thread can execute the associated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expression-statement</a:t>
            </a:r>
            <a:r>
              <a:rPr lang="en-US" sz="2000" smtClean="0"/>
              <a:t> at a time.</a:t>
            </a:r>
          </a:p>
          <a:p>
            <a:pPr lvl="1"/>
            <a:r>
              <a:rPr lang="en-US" sz="2000" smtClean="0"/>
              <a:t>Only works for simple statements such as x++, max, test&amp;set, etc.  </a:t>
            </a:r>
          </a:p>
          <a:p>
            <a:pPr lvl="1"/>
            <a:r>
              <a:rPr lang="en-US" sz="2000" smtClean="0"/>
              <a:t>Done in hardware; more </a:t>
            </a:r>
            <a:r>
              <a:rPr lang="en-US" sz="2000" smtClean="0"/>
              <a:t>efficient than </a:t>
            </a:r>
            <a:r>
              <a:rPr lang="en-US" sz="2000" smtClean="0"/>
              <a:t>locks or critical sections.</a:t>
            </a:r>
            <a:endParaRPr lang="en-US" sz="8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apurvasingh67.files.wordpress.com/2013/04/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52" y="3272654"/>
            <a:ext cx="3260648" cy="35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799" y="3272654"/>
            <a:ext cx="4524912" cy="207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smtClean="0">
                <a:cs typeface="Consolas" panose="020B0609020204030204" pitchFamily="49" charset="0"/>
              </a:rPr>
              <a:t>Flushing values</a:t>
            </a:r>
          </a:p>
          <a:p>
            <a:pPr lvl="1"/>
            <a:r>
              <a:rPr lang="en-US" sz="2000" ker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flush [(var)]</a:t>
            </a:r>
            <a:endParaRPr lang="en-US" sz="2000" kern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kern="0" smtClean="0"/>
              <a:t>Writes listed variables from buffer to cache or memory to ensure all processors observe latest variable values.</a:t>
            </a:r>
            <a:endParaRPr lang="en-US" sz="600" ker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8" y="1371600"/>
            <a:ext cx="7965041" cy="23382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mtClean="0">
                <a:cs typeface="Consolas" panose="020B0609020204030204" pitchFamily="49" charset="0"/>
              </a:rPr>
              <a:t>Ordered statements </a:t>
            </a:r>
            <a:r>
              <a:rPr lang="en-US" smtClean="0"/>
              <a:t>are used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  <a:r>
              <a:rPr lang="en-US" smtClean="0"/>
              <a:t>constructs to cause the subsequent structured block to be executed in strict loop order.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Code outside the ordered block can still execute in parallel. </a:t>
            </a:r>
          </a:p>
          <a:p>
            <a:pPr>
              <a:lnSpc>
                <a:spcPct val="90000"/>
              </a:lnSpc>
            </a:pPr>
            <a:r>
              <a:rPr lang="en-US" smtClean="0"/>
              <a:t>Should usually use static schedule with small chunk size.</a:t>
            </a:r>
            <a:endParaRPr lang="en-US" smtClean="0"/>
          </a:p>
        </p:txBody>
      </p:sp>
      <p:grpSp>
        <p:nvGrpSpPr>
          <p:cNvPr id="9" name="Group 8"/>
          <p:cNvGrpSpPr/>
          <p:nvPr/>
        </p:nvGrpSpPr>
        <p:grpSpPr>
          <a:xfrm>
            <a:off x="4774485" y="3539779"/>
            <a:ext cx="4242994" cy="1163395"/>
            <a:chOff x="5700386" y="3344247"/>
            <a:chExt cx="4637734" cy="1163395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700386" y="3344247"/>
              <a:ext cx="4455053" cy="1163395"/>
            </a:xfrm>
            <a:prstGeom prst="rect">
              <a:avLst/>
            </a:prstGeom>
            <a:noFill/>
            <a:ln w="9525">
              <a:solidFill>
                <a:srgbClr val="1503F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tid  List of     Timeline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     iterations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0    0,1,2       ==o==o==o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1    3,4,5       ==.......o==o==o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2    6,7,8       ==..............o==o==o</a:t>
              </a:r>
              <a:endParaRPr lang="en-US" sz="1200" b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444111" y="3353809"/>
              <a:ext cx="18940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solidFill>
                    <a:srgbClr val="1503FB"/>
                  </a:solidFill>
                </a:rPr>
                <a:t>Static schedule with default chunk size</a:t>
              </a:r>
              <a:endParaRPr lang="en-US" sz="1200">
                <a:solidFill>
                  <a:srgbClr val="1503FB"/>
                </a:solidFill>
              </a:endParaRP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73863" y="4902546"/>
            <a:ext cx="4082590" cy="116339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tid  List of     Timeline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     iterations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0    0,3,6       ==o==o==o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1    1,4,7       ==.o==o==o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2    2,5,8       ==..o==o==o</a:t>
            </a:r>
            <a:endParaRPr lang="en-US" sz="1200" b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33418" y="3545787"/>
            <a:ext cx="4186331" cy="2246769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ordered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schedule(static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 +=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  </a:t>
            </a: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stuff in interleaved order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s, t are increased / decreased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order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#pragma omp ordered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 -=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3305" y="4909435"/>
            <a:ext cx="17328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1503FB"/>
                </a:solidFill>
              </a:rPr>
              <a:t>Static schedule with chunk size 1</a:t>
            </a:r>
            <a:endParaRPr lang="en-US" sz="1200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2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Runtime execution 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smtClean="0"/>
              <a:t>Runtime environment routines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threads</a:t>
            </a:r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omp_set_num_threads(), omp_get_num_threads(), omp_get_thread_num()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processors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omp_num_procs(),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Currently in active region?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omp_in_parallel()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Allows number of threads in parallel regions to be adjusted dynamically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omp_set_dynamic(int), omp_get_dynamic()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28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 example</a:t>
            </a:r>
          </a:p>
        </p:txBody>
      </p:sp>
      <p:sp>
        <p:nvSpPr>
          <p:cNvPr id="389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Mandelbrot Set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57" y="2054225"/>
            <a:ext cx="7129463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upload.wikimedia.org/wikipedia/commons/thumb/2/21/Mandel_zoom_00_mandelbrot_set.jpg/1024px-Mandel_zoom_00_mandelbrot_set.jpg?1442316626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delbrot Zoom 10^227 [1080x1920]_HD[Tri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48266"/>
            <a:ext cx="9151525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Sequential routine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6172200" y="1339500"/>
            <a:ext cx="251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= (a + bi)*(a + bi)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    = a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– b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+ 2abi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6172200" y="2194613"/>
            <a:ext cx="2438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count gives colour (or intensity) to be displayed</a:t>
            </a: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57200" y="1371600"/>
            <a:ext cx="83058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 complex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calpixel(complex c</a:t>
            </a: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count, max;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complex z;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temp, lengthsq;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max = 256;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z.real = 0; z.imag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 = 0; /* number of iterations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temp = z.real * z.real - z.imag * z.imag + c.real;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z.imag = 2 * z.real * z.imag + c.imag;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z.real = temp;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lengthsq = z.real * z.real + z.imag * z.imag;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while ((lengthsq &lt; 4.0) &amp;&amp; (count &lt; max));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count;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172200" y="669393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k+1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= 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</a:t>
            </a:r>
            <a:r>
              <a:rPr lang="en-US" sz="2000" b="0" baseline="30000" smtClean="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+ c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72200" y="3233188"/>
            <a:ext cx="2438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It’s known z will diverge if |z| </a:t>
            </a:r>
            <a:r>
              <a:rPr lang="en-US" sz="2000">
                <a:solidFill>
                  <a:srgbClr val="1503FB"/>
                </a:solidFill>
                <a:latin typeface="Symbol" panose="05050102010706020507" pitchFamily="18" charset="2"/>
              </a:rPr>
              <a:t>³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2.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Processes and threads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9224"/>
            <a:ext cx="4038600" cy="5234299"/>
          </a:xfrm>
        </p:spPr>
        <p:txBody>
          <a:bodyPr/>
          <a:lstStyle/>
          <a:p>
            <a:r>
              <a:rPr lang="en-US" sz="2400" smtClean="0"/>
              <a:t>Process (e.g. MPI)</a:t>
            </a:r>
          </a:p>
          <a:p>
            <a:pPr lvl="1"/>
            <a:r>
              <a:rPr lang="en-US" sz="2000" smtClean="0"/>
              <a:t>Separate program with its own variables, memory, stack and instruction pointer.</a:t>
            </a:r>
          </a:p>
          <a:p>
            <a:pPr lvl="1"/>
            <a:r>
              <a:rPr lang="en-US" sz="2000" smtClean="0"/>
              <a:t>Different programs can’t access each other’s memory.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smtClean="0"/>
              <a:t>Thread (e.g. OpenMP)</a:t>
            </a:r>
          </a:p>
          <a:p>
            <a:pPr lvl="1"/>
            <a:r>
              <a:rPr lang="en-US" sz="2000" smtClean="0"/>
              <a:t>Concurrent routine that shares the variables and memory space, but has its own stack and instruction pointer.</a:t>
            </a:r>
          </a:p>
        </p:txBody>
      </p:sp>
      <p:pic>
        <p:nvPicPr>
          <p:cNvPr id="355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269147"/>
            <a:ext cx="36480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269147"/>
            <a:ext cx="37115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17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3" grpId="0" uiExpand="1" build="p" autoUpdateAnimBg="0"/>
      <p:bldP spid="35533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248073" cy="5167745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Calculations for each pixel are independent.</a:t>
            </a:r>
          </a:p>
          <a:p>
            <a:pPr lvl="1"/>
            <a:r>
              <a:rPr lang="en-US" smtClean="0"/>
              <a:t>Sometimes called an embarrassingly parallel computation.</a:t>
            </a:r>
          </a:p>
          <a:p>
            <a:r>
              <a:rPr lang="en-US" smtClean="0"/>
              <a:t>Static assignment</a:t>
            </a:r>
          </a:p>
          <a:p>
            <a:pPr lvl="1"/>
            <a:r>
              <a:rPr lang="en-US" smtClean="0"/>
              <a:t>Divide the image into groups of pixels by row and assign each group to a separate thread.</a:t>
            </a:r>
          </a:p>
          <a:p>
            <a:pPr lvl="1"/>
            <a:r>
              <a:rPr lang="en-US" smtClean="0"/>
              <a:t>By default, group (chunk) size is approximately equal.</a:t>
            </a:r>
          </a:p>
          <a:p>
            <a:pPr marL="457200" lvl="1" indent="0">
              <a:buNone/>
            </a:pPr>
            <a:r>
              <a:rPr lang="en-US" smtClean="0"/>
              <a:t> 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Not efficient as different pixels require different numbers of iterations and the computation time of different strips will vary considerably.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90072" y="3955471"/>
            <a:ext cx="75438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  <p:bldP spid="4" grpId="0" uiExpan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schedule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57200" y="1567001"/>
            <a:ext cx="8229600" cy="5009290"/>
          </a:xfrm>
        </p:spPr>
        <p:txBody>
          <a:bodyPr>
            <a:normAutofit fontScale="85000" lnSpcReduction="20000"/>
          </a:bodyPr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This is a load balancing problem.  Processors for top and bottom rows mostly idle, while processors for middle rows have lots of computation. </a:t>
            </a:r>
          </a:p>
          <a:p>
            <a:endParaRPr lang="en-US" smtClean="0"/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3" y="1576526"/>
            <a:ext cx="3009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43013" name="Line 8"/>
          <p:cNvSpPr>
            <a:spLocks noChangeShapeType="1"/>
          </p:cNvSpPr>
          <p:nvPr/>
        </p:nvSpPr>
        <p:spPr bwMode="auto">
          <a:xfrm>
            <a:off x="3547913" y="17479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Line 9"/>
          <p:cNvSpPr>
            <a:spLocks noChangeShapeType="1"/>
          </p:cNvSpPr>
          <p:nvPr/>
        </p:nvSpPr>
        <p:spPr bwMode="auto">
          <a:xfrm>
            <a:off x="3547913" y="19003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Line 10"/>
          <p:cNvSpPr>
            <a:spLocks noChangeShapeType="1"/>
          </p:cNvSpPr>
          <p:nvPr/>
        </p:nvSpPr>
        <p:spPr bwMode="auto">
          <a:xfrm>
            <a:off x="3547913" y="29671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>
            <a:off x="3547913" y="44911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12"/>
          <p:cNvSpPr>
            <a:spLocks noChangeShapeType="1"/>
          </p:cNvSpPr>
          <p:nvPr/>
        </p:nvSpPr>
        <p:spPr bwMode="auto">
          <a:xfrm>
            <a:off x="3547913" y="43387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851545" y="1352688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very little work to do</a:t>
            </a:r>
          </a:p>
        </p:txBody>
      </p:sp>
      <p:sp>
        <p:nvSpPr>
          <p:cNvPr id="39946" name="Text Box 15"/>
          <p:cNvSpPr txBox="1">
            <a:spLocks noChangeArrowheads="1"/>
          </p:cNvSpPr>
          <p:nvPr/>
        </p:nvSpPr>
        <p:spPr bwMode="auto">
          <a:xfrm>
            <a:off x="851545" y="2718805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a lot of work to do</a:t>
            </a:r>
          </a:p>
        </p:txBody>
      </p:sp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851545" y="3957776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Arial (Headings)"/>
              </a:rPr>
              <a:t>These processors have very little work to do</a:t>
            </a:r>
          </a:p>
        </p:txBody>
      </p:sp>
      <p:sp>
        <p:nvSpPr>
          <p:cNvPr id="39948" name="Line 17"/>
          <p:cNvSpPr>
            <a:spLocks noChangeShapeType="1"/>
          </p:cNvSpPr>
          <p:nvPr/>
        </p:nvSpPr>
        <p:spPr bwMode="auto">
          <a:xfrm>
            <a:off x="2824013" y="1747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8"/>
          <p:cNvSpPr>
            <a:spLocks noChangeShapeType="1"/>
          </p:cNvSpPr>
          <p:nvPr/>
        </p:nvSpPr>
        <p:spPr bwMode="auto">
          <a:xfrm>
            <a:off x="2824013" y="4414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9"/>
          <p:cNvSpPr>
            <a:spLocks noChangeShapeType="1"/>
          </p:cNvSpPr>
          <p:nvPr/>
        </p:nvSpPr>
        <p:spPr bwMode="auto">
          <a:xfrm>
            <a:off x="2824013" y="3119576"/>
            <a:ext cx="685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20"/>
          <p:cNvSpPr>
            <a:spLocks noChangeShapeType="1"/>
          </p:cNvSpPr>
          <p:nvPr/>
        </p:nvSpPr>
        <p:spPr bwMode="auto">
          <a:xfrm>
            <a:off x="3547913" y="31195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5" name="Line 21"/>
          <p:cNvSpPr>
            <a:spLocks noChangeShapeType="1"/>
          </p:cNvSpPr>
          <p:nvPr/>
        </p:nvSpPr>
        <p:spPr bwMode="auto">
          <a:xfrm>
            <a:off x="3547913" y="32719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7167413" y="16717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+mj-lt"/>
              </a:rPr>
              <a:t>1 iteration</a:t>
            </a:r>
            <a:endParaRPr lang="en-US" sz="16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954" name="Line 24"/>
          <p:cNvSpPr>
            <a:spLocks noChangeShapeType="1"/>
          </p:cNvSpPr>
          <p:nvPr/>
        </p:nvSpPr>
        <p:spPr bwMode="auto">
          <a:xfrm flipH="1">
            <a:off x="6253013" y="1824176"/>
            <a:ext cx="914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Text Box 25"/>
          <p:cNvSpPr txBox="1">
            <a:spLocks noChangeArrowheads="1"/>
          </p:cNvSpPr>
          <p:nvPr/>
        </p:nvSpPr>
        <p:spPr bwMode="auto">
          <a:xfrm>
            <a:off x="7167413" y="22051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2 iterations</a:t>
            </a:r>
          </a:p>
        </p:txBody>
      </p:sp>
      <p:sp>
        <p:nvSpPr>
          <p:cNvPr id="39956" name="Line 26"/>
          <p:cNvSpPr>
            <a:spLocks noChangeShapeType="1"/>
          </p:cNvSpPr>
          <p:nvPr/>
        </p:nvSpPr>
        <p:spPr bwMode="auto">
          <a:xfrm flipH="1">
            <a:off x="6027588" y="2359164"/>
            <a:ext cx="1143000" cy="301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27"/>
          <p:cNvSpPr txBox="1">
            <a:spLocks noChangeArrowheads="1"/>
          </p:cNvSpPr>
          <p:nvPr/>
        </p:nvSpPr>
        <p:spPr bwMode="auto">
          <a:xfrm>
            <a:off x="7165826" y="3240226"/>
            <a:ext cx="1830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max iterations</a:t>
            </a:r>
          </a:p>
        </p:txBody>
      </p:sp>
      <p:sp>
        <p:nvSpPr>
          <p:cNvPr id="39958" name="Line 33"/>
          <p:cNvSpPr>
            <a:spLocks noChangeShapeType="1"/>
          </p:cNvSpPr>
          <p:nvPr/>
        </p:nvSpPr>
        <p:spPr bwMode="auto">
          <a:xfrm flipH="1" flipV="1">
            <a:off x="5262413" y="3195776"/>
            <a:ext cx="19050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" grpId="0"/>
      <p:bldP spid="39946" grpId="0"/>
      <p:bldP spid="39947" grpId="0"/>
      <p:bldP spid="39948" grpId="0" animBg="1"/>
      <p:bldP spid="39949" grpId="0" animBg="1"/>
      <p:bldP spid="39950" grpId="0" animBg="1"/>
      <p:bldP spid="3" grpId="0"/>
      <p:bldP spid="39954" grpId="0" animBg="1"/>
      <p:bldP spid="39955" grpId="0"/>
      <p:bldP spid="39956" grpId="0" animBg="1"/>
      <p:bldP spid="39957" grpId="0"/>
      <p:bldP spid="399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371599"/>
            <a:ext cx="8001000" cy="525087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Cyclic assignment</a:t>
            </a:r>
          </a:p>
          <a:p>
            <a:endParaRPr lang="en-US" smtClean="0"/>
          </a:p>
          <a:p>
            <a:endParaRPr lang="en-US" sz="2800" smtClean="0"/>
          </a:p>
          <a:p>
            <a:endParaRPr lang="en-US" sz="2800" smtClean="0"/>
          </a:p>
          <a:p>
            <a:pPr lvl="1">
              <a:spcBef>
                <a:spcPts val="1800"/>
              </a:spcBef>
            </a:pPr>
            <a:r>
              <a:rPr lang="en-US" smtClean="0"/>
              <a:t>Iterations are assigned in a round robin manner.</a:t>
            </a:r>
          </a:p>
          <a:p>
            <a:pPr lvl="1">
              <a:spcBef>
                <a:spcPts val="25"/>
              </a:spcBef>
            </a:pPr>
            <a:r>
              <a:rPr lang="en-US" smtClean="0"/>
              <a:t>Each thread receives a mixed set of tasks, some with a lot, some with little computation.</a:t>
            </a:r>
          </a:p>
          <a:p>
            <a:r>
              <a:rPr lang="en-US" smtClean="0"/>
              <a:t>Dynamic assignment</a:t>
            </a:r>
          </a:p>
          <a:p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>
              <a:spcBef>
                <a:spcPts val="1200"/>
              </a:spcBef>
            </a:pPr>
            <a:r>
              <a:rPr lang="en-US" smtClean="0"/>
              <a:t>When a thread has finished the current row, it receives a new row to </a:t>
            </a:r>
            <a:r>
              <a:rPr lang="en-US" smtClean="0"/>
              <a:t>compute.</a:t>
            </a:r>
          </a:p>
          <a:p>
            <a:pPr lvl="1">
              <a:spcBef>
                <a:spcPts val="1200"/>
              </a:spcBef>
            </a:pPr>
            <a:r>
              <a:rPr lang="en-US" smtClean="0"/>
              <a:t>Can also use guided.</a:t>
            </a:r>
            <a:endParaRPr lang="en-US" smtClean="0"/>
          </a:p>
          <a:p>
            <a:pPr lvl="2"/>
            <a:endParaRPr lang="en-US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4400" y="1828800"/>
            <a:ext cx="7848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9836" y="4355943"/>
            <a:ext cx="8077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(dynamic,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languages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Partitioned Global Address Space is another model for thread based shared memory parallelism.  </a:t>
            </a:r>
          </a:p>
          <a:p>
            <a:r>
              <a:rPr lang="en-US" smtClean="0"/>
              <a:t>Includes a number of languages, e.g. Unified Parallel C (UPC), Coarray Fortran (CAF), Global Arrays, etc.</a:t>
            </a:r>
          </a:p>
          <a:p>
            <a:pPr lvl="1"/>
            <a:r>
              <a:rPr lang="en-US" smtClean="0"/>
              <a:t>These are based on loop parallelism, like OpenMP.</a:t>
            </a:r>
          </a:p>
          <a:p>
            <a:r>
              <a:rPr lang="en-US" smtClean="0"/>
              <a:t>Also asynchronous PGAS languages, e.g. X10 and Chapel.</a:t>
            </a:r>
          </a:p>
          <a:p>
            <a:pPr lvl="1"/>
            <a:r>
              <a:rPr lang="en-US" smtClean="0"/>
              <a:t>Parent threads explicitly spawn and synch with child threads.</a:t>
            </a:r>
          </a:p>
          <a:p>
            <a:r>
              <a:rPr lang="en-US" smtClean="0"/>
              <a:t>So far not very widely used, and still requires tuning for good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memory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A global address space accessible to all threads.</a:t>
            </a:r>
          </a:p>
          <a:p>
            <a:r>
              <a:rPr lang="en-US" smtClean="0"/>
              <a:t>However, address space is divided into partitions, and each thread has an affinity to one partition.</a:t>
            </a:r>
          </a:p>
          <a:p>
            <a:pPr lvl="1"/>
            <a:r>
              <a:rPr lang="en-US" smtClean="0"/>
              <a:t>This partition is the local memory of a processor.  The other partitions are local memories at other processors.</a:t>
            </a:r>
          </a:p>
          <a:p>
            <a:pPr lvl="1"/>
            <a:r>
              <a:rPr lang="en-US" smtClean="0"/>
              <a:t>Thread also has private data only it can access.</a:t>
            </a:r>
          </a:p>
          <a:p>
            <a:r>
              <a:rPr lang="en-US" smtClean="0"/>
              <a:t>The convenience of OpenMP, but a more precise performance model because it captures data locality.</a:t>
            </a:r>
          </a:p>
          <a:p>
            <a:r>
              <a:rPr lang="en-US" smtClean="0"/>
              <a:t>Supports pointers to shared and private data, and static and dynamic memory allocation.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6"/>
            <a:ext cx="8403021" cy="28059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Arrays can be partitioned across threads to increase local memory accesses and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Assume THREADS = 4.  In UPC A array is distributed as follows among the threads’ memories.</a:t>
            </a:r>
          </a:p>
          <a:p>
            <a:pPr lvl="1"/>
            <a:r>
              <a:rPr lang="en-US" smtClean="0"/>
              <a:t>Allocate in blocks of 3, row major order, round robin through threads.</a:t>
            </a:r>
          </a:p>
          <a:p>
            <a:pPr marL="0" indent="0">
              <a:buNone/>
            </a:pPr>
            <a:r>
              <a:rPr lang="en-US" smtClean="0">
                <a:latin typeface="Consolas" panose="020B0609020204030204" pitchFamily="49" charset="0"/>
              </a:rPr>
              <a:t>shared [3] int A[4][THREADS]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31" y="3999941"/>
            <a:ext cx="6751900" cy="26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UPC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80156"/>
          </a:xfrm>
        </p:spPr>
        <p:txBody>
          <a:bodyPr>
            <a:normAutofit fontScale="85000" lnSpcReduction="10000"/>
          </a:bodyPr>
          <a:lstStyle/>
          <a:p>
            <a:r>
              <a:rPr lang="en-US" smtClean="0"/>
              <a:t>For loops are parallelized with </a:t>
            </a:r>
            <a:r>
              <a:rPr lang="en-US" smtClean="0">
                <a:latin typeface="Consolas" panose="020B0609020204030204" pitchFamily="49" charset="0"/>
              </a:rPr>
              <a:t>upc_forall(init; test; update; affinity)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Affinity controls which threads execute which iterations.</a:t>
            </a:r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/>
          </a:p>
          <a:p>
            <a:r>
              <a:rPr lang="en-US" smtClean="0"/>
              <a:t>Expressions </a:t>
            </a:r>
            <a:r>
              <a:rPr lang="en-US" smtClean="0"/>
              <a:t>for barrier synchronization and locks.</a:t>
            </a:r>
          </a:p>
          <a:p>
            <a:r>
              <a:rPr lang="en-US" smtClean="0"/>
              <a:t>Synchronize memory </a:t>
            </a:r>
            <a:r>
              <a:rPr lang="en-US" smtClean="0"/>
              <a:t>between </a:t>
            </a:r>
            <a:r>
              <a:rPr lang="en-US" smtClean="0"/>
              <a:t>threads using fences and strict / relaxed memory models.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09" y="3150949"/>
            <a:ext cx="4465089" cy="18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Other methods for shared memory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MPI 2 and 3 support one sided communication, allowing processes to directly read or write data from each other without passing messages.</a:t>
            </a:r>
          </a:p>
          <a:p>
            <a:r>
              <a:rPr lang="en-US" smtClean="0"/>
              <a:t>Can also combine MPI and OpenMP.</a:t>
            </a:r>
          </a:p>
          <a:p>
            <a:pPr lvl="1"/>
            <a:r>
              <a:rPr lang="en-US" smtClean="0"/>
              <a:t>Use MPI between different nodes, and OpenMP within each node.</a:t>
            </a:r>
          </a:p>
          <a:p>
            <a:pPr lvl="1"/>
            <a:r>
              <a:rPr lang="en-US" smtClean="0"/>
              <a:t>OpenMP can improve load balancing and reduce number of small messages, both weaknesses of MPI.</a:t>
            </a:r>
          </a:p>
          <a:p>
            <a:pPr lvl="1"/>
            <a:r>
              <a:rPr lang="en-US" smtClean="0"/>
              <a:t>Must use MPI library that supports threads.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</a:p>
        </p:txBody>
      </p:sp>
      <p:sp>
        <p:nvSpPr>
          <p:cNvPr id="921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6507" cy="2821937"/>
          </a:xfrm>
        </p:spPr>
        <p:txBody>
          <a:bodyPr>
            <a:normAutofit fontScale="77500" lnSpcReduction="20000"/>
          </a:bodyPr>
          <a:lstStyle/>
          <a:p>
            <a:r>
              <a:rPr lang="en-US" smtClean="0">
                <a:latin typeface="+mj-lt"/>
              </a:rPr>
              <a:t>A model for parallel computing using threads.</a:t>
            </a:r>
          </a:p>
          <a:p>
            <a:r>
              <a:rPr lang="en-US" smtClean="0">
                <a:latin typeface="+mj-lt"/>
              </a:rPr>
              <a:t>Computation starts with master thread.</a:t>
            </a:r>
          </a:p>
          <a:p>
            <a:r>
              <a:rPr lang="en-US" smtClean="0">
                <a:latin typeface="+mj-lt"/>
              </a:rPr>
              <a:t>If there is parallel work, master thread forks off slave threads.</a:t>
            </a:r>
          </a:p>
          <a:p>
            <a:pPr lvl="1"/>
            <a:r>
              <a:rPr lang="en-US" smtClean="0">
                <a:latin typeface="+mj-lt"/>
              </a:rPr>
              <a:t>Thread can be executed on same processor / core or a different one.</a:t>
            </a:r>
          </a:p>
          <a:p>
            <a:r>
              <a:rPr lang="en-US" smtClean="0">
                <a:latin typeface="+mj-lt"/>
              </a:rPr>
              <a:t>When slave threads finish, they join (merge back into) master thread. </a:t>
            </a:r>
          </a:p>
        </p:txBody>
      </p:sp>
      <p:pic>
        <p:nvPicPr>
          <p:cNvPr id="36866" name="Picture 2" descr="https://upload.wikimedia.org/wikipedia/commons/thumb/f/f1/Fork_join.svg/1280px-Fork_join.svg.png?14419531116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57" y="4117244"/>
            <a:ext cx="6411310" cy="26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9774" y="6381512"/>
            <a:ext cx="266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https://</a:t>
            </a:r>
            <a:r>
              <a:rPr lang="en-US" sz="1200" smtClean="0"/>
              <a:t>en.wikipedia.org/wiki/ Fork-join_model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5220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38739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Spawned threads may recursively create further threads.</a:t>
            </a:r>
          </a:p>
          <a:p>
            <a:pPr lvl="1"/>
            <a:r>
              <a:rPr lang="en-US" smtClean="0"/>
              <a:t>Slave threads join with the thread that spawned them.</a:t>
            </a:r>
          </a:p>
          <a:p>
            <a:pPr lvl="1"/>
            <a:r>
              <a:rPr lang="en-US" smtClean="0"/>
              <a:t>Can also create detached threads, that don’t do a join when they terminate.</a:t>
            </a:r>
            <a:endParaRPr lang="en-US"/>
          </a:p>
        </p:txBody>
      </p:sp>
      <p:pic>
        <p:nvPicPr>
          <p:cNvPr id="40962" name="Picture 2" descr="http://www.programering.com/images/remote/ZnJvbT1jc2RuJnVybD16UXpNeU16TnlFak14RWpNeE1UTXdJekwwVm1idTRHWnpObUxuOUdiaTV5WnRsMkx2b0RjMFJIY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0" y="4257965"/>
            <a:ext cx="5642258" cy="22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70404" y="1686746"/>
            <a:ext cx="4852025" cy="4290941"/>
            <a:chOff x="4470404" y="1686746"/>
            <a:chExt cx="4852025" cy="4290941"/>
          </a:xfrm>
        </p:grpSpPr>
        <p:pic>
          <p:nvPicPr>
            <p:cNvPr id="41990" name="Picture 6" descr="http://d18khu5s3lkxd9.cloudfront.net/wp-content/uploads/2013/03/Merge-Sor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218" y="1686746"/>
              <a:ext cx="3862241" cy="371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70404" y="5639133"/>
              <a:ext cx="4852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smtClean="0"/>
                <a:t>Source: </a:t>
              </a:r>
              <a:r>
                <a:rPr lang="en-US" sz="1600"/>
                <a:t>https://en.wikipedia.org/wiki/Merge_sort</a:t>
              </a:r>
              <a:endParaRPr lang="en-US" sz="1600" i="1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1094" y="1686746"/>
            <a:ext cx="4562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mergesort(A, lo, hi):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if lo &lt; hi: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mid = ⌊(hi - lo) / 2⌋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mergesort(A, lo, mid)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mergesort(A, mid, hi)     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merge(A, lo, mid, hi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0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Statement execution </a:t>
            </a:r>
            <a:r>
              <a:rPr lang="en-US"/>
              <a:t>o</a:t>
            </a:r>
            <a:r>
              <a:rPr lang="en-US" smtClean="0"/>
              <a:t>rder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600"/>
            <a:ext cx="8134927" cy="2858655"/>
          </a:xfrm>
        </p:spPr>
        <p:txBody>
          <a:bodyPr>
            <a:normAutofit fontScale="92500" lnSpcReduction="20000"/>
          </a:bodyPr>
          <a:lstStyle/>
          <a:p>
            <a:r>
              <a:rPr lang="en-US" sz="2800" smtClean="0">
                <a:solidFill>
                  <a:srgbClr val="1503FB"/>
                </a:solidFill>
              </a:rPr>
              <a:t>Single thread </a:t>
            </a:r>
            <a:r>
              <a:rPr lang="en-US" sz="2800"/>
              <a:t>E</a:t>
            </a:r>
            <a:r>
              <a:rPr lang="en-US" sz="2800" smtClean="0"/>
              <a:t>xecute statements in program order until blocked or end of time slice.</a:t>
            </a:r>
            <a:endParaRPr lang="en-US" sz="2800" smtClean="0">
              <a:solidFill>
                <a:schemeClr val="tx1"/>
              </a:solidFill>
            </a:endParaRPr>
          </a:p>
          <a:p>
            <a:r>
              <a:rPr lang="en-US" sz="2800" smtClean="0">
                <a:solidFill>
                  <a:srgbClr val="1503FB"/>
                </a:solidFill>
              </a:rPr>
              <a:t>Multi-threaded</a:t>
            </a:r>
            <a:r>
              <a:rPr lang="en-US" sz="2800" smtClean="0"/>
              <a:t> Instructions of different threads are interleaved in arbitrary order.</a:t>
            </a:r>
            <a:r>
              <a:rPr lang="en-US" sz="2800" smtClean="0">
                <a:solidFill>
                  <a:srgbClr val="1503FB"/>
                </a:solidFill>
              </a:rPr>
              <a:t> </a:t>
            </a:r>
          </a:p>
          <a:p>
            <a:pPr lvl="1"/>
            <a:r>
              <a:rPr lang="en-US" sz="2400" smtClean="0"/>
              <a:t>Correctness of program can’t depend on particular interleaving order, or else </a:t>
            </a:r>
            <a:r>
              <a:rPr lang="en-US" sz="2400" smtClean="0">
                <a:solidFill>
                  <a:srgbClr val="1503FB"/>
                </a:solidFill>
              </a:rPr>
              <a:t>race condition </a:t>
            </a:r>
            <a:r>
              <a:rPr lang="en-US" sz="2400" smtClean="0"/>
              <a:t>bug.</a:t>
            </a:r>
          </a:p>
          <a:p>
            <a:pPr lvl="1"/>
            <a:r>
              <a:rPr lang="en-US" sz="2400" smtClean="0"/>
              <a:t>Ensuring no race conditions one of the primary challenges to shared memory programming.</a:t>
            </a:r>
          </a:p>
        </p:txBody>
      </p:sp>
      <p:sp>
        <p:nvSpPr>
          <p:cNvPr id="476164" name="Text Box 4"/>
          <p:cNvSpPr txBox="1">
            <a:spLocks noChangeArrowheads="1"/>
          </p:cNvSpPr>
          <p:nvPr/>
        </p:nvSpPr>
        <p:spPr bwMode="auto">
          <a:xfrm>
            <a:off x="457200" y="4161993"/>
            <a:ext cx="846281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+mj-lt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+mj-lt"/>
              </a:rPr>
              <a:t> 		</a:t>
            </a:r>
            <a:r>
              <a:rPr lang="en-US" sz="1800">
                <a:solidFill>
                  <a:srgbClr val="FF0000"/>
                </a:solidFill>
                <a:latin typeface="+mj-lt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+mj-lt"/>
              </a:rPr>
              <a:t>2		Possible interleaving</a:t>
            </a:r>
            <a:endParaRPr lang="en-US" sz="180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solidFill>
                <a:srgbClr val="CC33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1.1 		Instruction 2.1		Instruction 2.1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</a:t>
            </a:r>
            <a:r>
              <a:rPr lang="en-US" sz="1800" b="0">
                <a:solidFill>
                  <a:schemeClr val="tx1"/>
                </a:solidFill>
                <a:latin typeface="+mj-lt"/>
              </a:rPr>
              <a:t>1.2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2.2		Instruction 1.1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+mj-lt"/>
              </a:rPr>
              <a:t>Instruction 1.3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2.3	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Instruction 1.2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1.3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CC3300"/>
                </a:solidFill>
                <a:latin typeface="+mj-lt"/>
              </a:rPr>
              <a:t>	</a:t>
            </a:r>
            <a:endParaRPr lang="en-US" sz="1800" b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5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Race condition example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61908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Accessing shared data needs careful control because of interleaving of threads.</a:t>
            </a:r>
          </a:p>
          <a:p>
            <a:r>
              <a:rPr lang="en-US" smtClean="0"/>
              <a:t>Consider two threads which increment a shared counter x.</a:t>
            </a:r>
          </a:p>
          <a:p>
            <a:pPr lvl="1"/>
            <a:r>
              <a:rPr lang="en-US" smtClean="0"/>
              <a:t>In sequential execution, x equals 2 at the end.</a:t>
            </a:r>
          </a:p>
          <a:p>
            <a:pPr lvl="1"/>
            <a:r>
              <a:rPr lang="en-US" smtClean="0"/>
              <a:t>In parallel execution under given interleaving, x equals 1. </a:t>
            </a:r>
            <a:endParaRPr lang="en-US" b="1" smtClean="0"/>
          </a:p>
        </p:txBody>
      </p:sp>
      <p:sp>
        <p:nvSpPr>
          <p:cNvPr id="479237" name="Text Box 5"/>
          <p:cNvSpPr txBox="1">
            <a:spLocks noChangeArrowheads="1"/>
          </p:cNvSpPr>
          <p:nvPr/>
        </p:nvSpPr>
        <p:spPr bwMode="auto">
          <a:xfrm>
            <a:off x="662708" y="4038311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store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7" grpId="0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68672</TotalTime>
  <Words>3804</Words>
  <Application>Microsoft Office PowerPoint</Application>
  <PresentationFormat>On-screen Show (4:3)</PresentationFormat>
  <Paragraphs>577</Paragraphs>
  <Slides>47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 (Headings)</vt:lpstr>
      <vt:lpstr>Arial</vt:lpstr>
      <vt:lpstr>Arial Black</vt:lpstr>
      <vt:lpstr>Consolas</vt:lpstr>
      <vt:lpstr>Marlett</vt:lpstr>
      <vt:lpstr>Symbol</vt:lpstr>
      <vt:lpstr>Times New Roman</vt:lpstr>
      <vt:lpstr>Wingdings</vt:lpstr>
      <vt:lpstr>Pixel</vt:lpstr>
      <vt:lpstr>Shared Memory Programming and OpenMP</vt:lpstr>
      <vt:lpstr>Shared memory multiprocessor</vt:lpstr>
      <vt:lpstr>Shared memory programming </vt:lpstr>
      <vt:lpstr>Processes and threads</vt:lpstr>
      <vt:lpstr>Fork-join model</vt:lpstr>
      <vt:lpstr>Fork-join model</vt:lpstr>
      <vt:lpstr>Example</vt:lpstr>
      <vt:lpstr>Statement execution order</vt:lpstr>
      <vt:lpstr>Race condition example</vt:lpstr>
      <vt:lpstr>Thread safe routines</vt:lpstr>
      <vt:lpstr>Critical sections</vt:lpstr>
      <vt:lpstr>Locks</vt:lpstr>
      <vt:lpstr>Deadlock </vt:lpstr>
      <vt:lpstr>Non-blocking locking</vt:lpstr>
      <vt:lpstr>Critical sections and performance</vt:lpstr>
      <vt:lpstr>Condition variables</vt:lpstr>
      <vt:lpstr>Producer-consumer example</vt:lpstr>
      <vt:lpstr>OpenMP</vt:lpstr>
      <vt:lpstr>OpenMP</vt:lpstr>
      <vt:lpstr>Parallel regions</vt:lpstr>
      <vt:lpstr>Parallel regions</vt:lpstr>
      <vt:lpstr>Work sharing</vt:lpstr>
      <vt:lpstr>Schedule clause</vt:lpstr>
      <vt:lpstr>Combined parallel for</vt:lpstr>
      <vt:lpstr>Different ways to parallelize for</vt:lpstr>
      <vt:lpstr>Other work sharing constructs</vt:lpstr>
      <vt:lpstr>Other work sharing constructs</vt:lpstr>
      <vt:lpstr>Data environment</vt:lpstr>
      <vt:lpstr>Data environment</vt:lpstr>
      <vt:lpstr>Data environment</vt:lpstr>
      <vt:lpstr>Data environment</vt:lpstr>
      <vt:lpstr>Synchronization constructs</vt:lpstr>
      <vt:lpstr>Synchronization constructs</vt:lpstr>
      <vt:lpstr>Synchronization constructs</vt:lpstr>
      <vt:lpstr>Runtime execution </vt:lpstr>
      <vt:lpstr>OpenMP example</vt:lpstr>
      <vt:lpstr>PowerPoint Presentation</vt:lpstr>
      <vt:lpstr>PowerPoint Presentation</vt:lpstr>
      <vt:lpstr>Sequential routine</vt:lpstr>
      <vt:lpstr>Parallelization of Mandelbrot</vt:lpstr>
      <vt:lpstr>Static schedule</vt:lpstr>
      <vt:lpstr>Parallelization of Mandelbrot</vt:lpstr>
      <vt:lpstr>PGAS languages </vt:lpstr>
      <vt:lpstr>PGAS memory model</vt:lpstr>
      <vt:lpstr>PGAS arrays</vt:lpstr>
      <vt:lpstr>UPC constructs</vt:lpstr>
      <vt:lpstr>Other methods for shared memory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3952</cp:revision>
  <cp:lastPrinted>2019-03-11T05:37:38Z</cp:lastPrinted>
  <dcterms:created xsi:type="dcterms:W3CDTF">2004-01-06T19:40:29Z</dcterms:created>
  <dcterms:modified xsi:type="dcterms:W3CDTF">2020-02-29T05:48:54Z</dcterms:modified>
</cp:coreProperties>
</file>